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70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9891-BB65-96B4-836E-780468C86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600937-FCD7-EEC2-F811-841A0D496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AB27BC-0370-062C-7E7A-9AC86E28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C94DEB-4C7F-B68D-9BC0-E8022F71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A4BD3B-7E2D-BAEE-4004-89D85517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5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A76007-8EDC-EA9A-2277-3AAB20D6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27301F8-570C-400C-A8C0-C3A517A194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2D1CA9-81F4-C2A2-74BF-F70AE7C6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2DB9886-FE99-2DE2-348D-561B3B83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75B587-573A-A9D6-F5CF-DE69070C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9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36AECE-4178-22DC-A8C4-35A9AEAB15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1510019-98E3-E304-5403-DF112DCC6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574910-940A-EA7B-2A75-33F56E4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485A965-1BA4-EA82-DAAA-AD753A26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729069-4A9E-F74F-5717-7E549333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8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9C0B6-92D2-576B-4D5E-AC695D4E8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AA56AF-A173-E70C-A473-186704C26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59B9A5-EDAF-841B-4DED-8C935660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96A81D-3E7E-0B30-C523-124241C7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03BF38-4043-54B8-09BF-95D8CB95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2ED31-2DF2-2915-2FF2-185FE4472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B3A07D-4902-A20F-649F-887F5ACF8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6943254-C06E-2F56-FD4D-EC70B080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F4F594-9A04-FAA9-57D9-AEDC2133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9DFA6E-5899-2EBB-B222-560E8A85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39194B-FF94-EC09-44B8-71D01622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1F9916-3363-DD52-FCBD-887A1423B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2CDE499-A93F-986A-8BD5-DD1688555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8481F3-BC85-64CD-0500-1BEB6313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D67D7D-E83D-FF74-2EB9-85B23ED76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9EB3DE-3238-B553-E3C1-A07AE87D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72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6C5CD-2659-936E-5F06-A584C8B2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43732C-7425-AFEB-3A3F-F8FEEBE9E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F4A665-EDCC-1D66-CEB3-DA193B930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159619B-B414-29DC-A23C-B4178C09F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0391C80-1AB7-7D5E-9960-ACD3C67BFA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327E30-51D5-A462-DECF-410E76CFB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992F235-C4E5-E186-C5C1-4E837AEC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656720-DB33-4593-3FB0-FFB7ACA22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8E05C-F9A3-BA92-AD0A-10641CE49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D5C2078-1A32-D0E2-1201-D640CFFAC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EE83CCF-D5E0-C99F-2776-91EA9386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3607708-CE0C-27FC-1D76-FF2153FDB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EF283E-BA46-FB5D-CDF3-6179ADAB2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DCB60FD-B26A-F536-74CB-7A374713D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76134F-3B82-E520-BAA3-18B2A1FC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54E3A-C2CF-E927-EEE8-C8814A9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ACD14D-8304-0A9E-5707-FD6403DAF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9CF5F1-34D6-5F0F-95E6-4BC787623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112D49F-B3C4-12BB-79F9-56ECD227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A04F2A-38FF-5DF7-D52C-9A0AAC2B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083C66-04C9-95C4-C11D-1F37333E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6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932EF-1C70-FC84-B908-BB3E3624E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6F4A75-D2B2-BDB8-A540-A1A464D6E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0CCD10E-FF8D-D105-86E6-17C7BE2CF8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CAF2F63-4A75-19BD-0078-F990190C3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793BB9C-36A9-51AE-8587-23C7399C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3EE13C1-F2C9-DE09-B149-7FCFFFAB5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D9E684-167E-E41C-C56A-81FEE9384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20427A4-B237-2CD1-7574-F9B1FB64F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798BBE-FC5A-E9A2-84F0-F8086455C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2B7BA9-1677-49B5-A945-E217A2E1CD6F}" type="datetimeFigureOut">
              <a:rPr lang="en-US" smtClean="0"/>
              <a:t>6/30/2026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91ACA1-9EFC-0072-31A7-EA9F7F326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5477C5-7A50-E850-80FB-C3190319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18C0D7-246C-4798-9BA9-E804E8D5B9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omaler@merit.un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.verspagen@maastrichtuniversity.nl" TargetMode="External"/><Relationship Id="rId4" Type="http://schemas.openxmlformats.org/officeDocument/2006/relationships/hyperlink" Target="mailto:danilo.spinola@bcu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D571B7-AD9E-1AE7-0149-82FC952E0C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094" b="19635"/>
          <a:stretch>
            <a:fillRect/>
          </a:stretch>
        </p:blipFill>
        <p:spPr>
          <a:xfrm>
            <a:off x="-1" y="10"/>
            <a:ext cx="12192001" cy="42014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2941813"/>
            <a:ext cx="12188952" cy="1828800"/>
            <a:chOff x="-305" y="3144820"/>
            <a:chExt cx="9182100" cy="1551136"/>
          </a:xfrm>
        </p:grpSpPr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Ondertitel 2">
            <a:extLst>
              <a:ext uri="{FF2B5EF4-FFF2-40B4-BE49-F238E27FC236}">
                <a16:creationId xmlns:a16="http://schemas.microsoft.com/office/drawing/2014/main" id="{B998DA9F-7785-BFC7-235E-59F700C4A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6271" y="5356368"/>
            <a:ext cx="10840251" cy="1058499"/>
          </a:xfrm>
        </p:spPr>
        <p:txBody>
          <a:bodyPr anchor="b">
            <a:normAutofit fontScale="85000" lnSpcReduction="20000"/>
          </a:bodyPr>
          <a:lstStyle/>
          <a:p>
            <a:pPr algn="l">
              <a:lnSpc>
                <a:spcPct val="128000"/>
              </a:lnSpc>
            </a:pPr>
            <a:r>
              <a:rPr lang="en-US" sz="2100" dirty="0">
                <a:solidFill>
                  <a:schemeClr val="tx2"/>
                </a:solidFill>
              </a:rPr>
              <a:t>Önder Nomaler (UNU-MERIT, </a:t>
            </a:r>
            <a:r>
              <a:rPr lang="en-US" sz="2100" dirty="0">
                <a:solidFill>
                  <a:schemeClr val="tx2"/>
                </a:solidFill>
                <a:hlinkClick r:id="rId3"/>
              </a:rPr>
              <a:t>nomaler@merit.unu.edu</a:t>
            </a:r>
            <a:r>
              <a:rPr lang="en-US" sz="2100" dirty="0">
                <a:solidFill>
                  <a:schemeClr val="tx2"/>
                </a:solidFill>
              </a:rPr>
              <a:t>), Danilo Spinola (Birmingham City University, </a:t>
            </a:r>
            <a:r>
              <a:rPr lang="en-US" sz="2100" dirty="0">
                <a:solidFill>
                  <a:schemeClr val="tx2"/>
                </a:solidFill>
                <a:hlinkClick r:id="rId4"/>
              </a:rPr>
              <a:t>danilo.spinola@bcu.ac.uk</a:t>
            </a:r>
            <a:r>
              <a:rPr lang="en-US" sz="2100" dirty="0">
                <a:solidFill>
                  <a:schemeClr val="tx2"/>
                </a:solidFill>
              </a:rPr>
              <a:t>), Bart Verspagen (UNU-MERIT, </a:t>
            </a:r>
            <a:r>
              <a:rPr lang="en-US" sz="2100" dirty="0">
                <a:solidFill>
                  <a:schemeClr val="tx2"/>
                </a:solidFill>
                <a:hlinkClick r:id="rId5"/>
              </a:rPr>
              <a:t>b.verspagen@maastrichtuniversity.nl</a:t>
            </a:r>
            <a:r>
              <a:rPr lang="en-US" sz="2100" dirty="0">
                <a:solidFill>
                  <a:schemeClr val="tx2"/>
                </a:solidFill>
              </a:rPr>
              <a:t>, corresponding author)</a:t>
            </a:r>
          </a:p>
          <a:p>
            <a:pPr algn="l"/>
            <a:endParaRPr lang="en-US" sz="500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B30502-CD10-A4CC-F8E6-465C8842C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8388" y="4201459"/>
            <a:ext cx="10592174" cy="1000655"/>
          </a:xfrm>
        </p:spPr>
        <p:txBody>
          <a:bodyPr anchor="t">
            <a:normAutofit/>
          </a:bodyPr>
          <a:lstStyle/>
          <a:p>
            <a:pPr algn="l"/>
            <a:r>
              <a:rPr lang="en-GB" sz="3100" dirty="0">
                <a:solidFill>
                  <a:schemeClr val="tx2"/>
                </a:solidFill>
              </a:rPr>
              <a:t>Business cycles and disequilibrium in a simple Schumpeter-Keynes model</a:t>
            </a:r>
            <a:endParaRPr lang="en-US" sz="3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686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FC56C13-D603-17FF-271C-F3D65EE3314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5196312" cy="2286635"/>
              </a:xfrm>
            </p:spPr>
            <p:txBody>
              <a:bodyPr>
                <a:noAutofit/>
              </a:bodyPr>
              <a:lstStyle/>
              <a:p>
                <a:r>
                  <a:rPr lang="en-US" sz="3200" dirty="0"/>
                  <a:t>Monte Carlo varying parameter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3200" dirty="0"/>
                  <a:t> (adjustment speed of functional income distribution)</a:t>
                </a:r>
              </a:p>
            </p:txBody>
          </p:sp>
        </mc:Choice>
        <mc:Fallback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3FC56C13-D603-17FF-271C-F3D65EE33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5196312" cy="2286635"/>
              </a:xfrm>
              <a:blipFill>
                <a:blip r:embed="rId2"/>
                <a:stretch>
                  <a:fillRect l="-3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949AE06-F510-E42D-85C8-42B480F025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461845"/>
                <a:ext cx="4943622" cy="3715117"/>
              </a:xfrm>
            </p:spPr>
            <p:txBody>
              <a:bodyPr/>
              <a:lstStyle/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We clearly recognize the oscillatory modes, but variables are still very different band pass filters</a:t>
                </a:r>
              </a:p>
              <a:p>
                <a:pPr marL="0" indent="0" algn="ctr">
                  <a:buNone/>
                </a:pPr>
                <a:r>
                  <a:rPr lang="en-US" dirty="0"/>
                  <a:t>Very long cycles disappear for high values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1949AE06-F510-E42D-85C8-42B480F025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461845"/>
                <a:ext cx="4943622" cy="3715117"/>
              </a:xfrm>
              <a:blipFill>
                <a:blip r:embed="rId3"/>
                <a:stretch>
                  <a:fillRect l="-1481" r="-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Afbeelding 6">
            <a:extLst>
              <a:ext uri="{FF2B5EF4-FFF2-40B4-BE49-F238E27FC236}">
                <a16:creationId xmlns:a16="http://schemas.microsoft.com/office/drawing/2014/main" id="{989750A7-49D2-A187-AEB7-D5E14F8D9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512" y="539437"/>
            <a:ext cx="5750052" cy="62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0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781602-A1C6-52F6-B5DB-A9CAC074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Outlook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B306A2-E918-F0B8-D9C0-0E3450529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multitude of fluctuations, but R&amp;D variables show the longest waves</a:t>
            </a:r>
          </a:p>
          <a:p>
            <a:r>
              <a:rPr lang="en-US" dirty="0"/>
              <a:t>Functional income and wealth distributions are endogenous and part of the fluctuations</a:t>
            </a:r>
          </a:p>
          <a:p>
            <a:r>
              <a:rPr lang="en-US" dirty="0"/>
              <a:t>We have only just begun to explore parameter space</a:t>
            </a:r>
          </a:p>
        </p:txBody>
      </p:sp>
    </p:spTree>
    <p:extLst>
      <p:ext uri="{BB962C8B-B14F-4D97-AF65-F5344CB8AC3E}">
        <p14:creationId xmlns:p14="http://schemas.microsoft.com/office/powerpoint/2010/main" val="423379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3A41CD-5CC4-7CF8-6023-3F62EEE8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Schumpeter’s multiplicity of fluctuations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FDD9E30-0DE5-C2C3-E8C3-0A578E85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368" y="1291370"/>
            <a:ext cx="8804302" cy="545151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5BA2C31-8B62-F854-3DE7-166011AB1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68" y="1291370"/>
            <a:ext cx="8804302" cy="545151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3FA3696-79A8-EDA3-D339-92A67FC03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368" y="1291370"/>
            <a:ext cx="8804302" cy="545151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9C8036B8-EEA5-93B8-AB66-A73FA4DA29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368" y="1291370"/>
            <a:ext cx="8804302" cy="545151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BBF3D282-FE4F-AC4A-9FA5-8AE97CB6C8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9368" y="1291370"/>
            <a:ext cx="8804302" cy="545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F86ED-67B6-BA64-CCC2-AE3AB3A29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aims of our paper</a:t>
            </a:r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1AC49-8A7C-50EF-F843-57162B73D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go beyond just long waves and capture Schumpeter’s multiplicity of fluctuations</a:t>
            </a:r>
          </a:p>
          <a:p>
            <a:r>
              <a:rPr lang="en-US" dirty="0"/>
              <a:t>To do so using a formal model of Schumpeterian disequilibrium dynamics</a:t>
            </a:r>
          </a:p>
          <a:p>
            <a:r>
              <a:rPr lang="en-US" dirty="0"/>
              <a:t>And to do so considering the demand side (Keynes) in addition to the supply side (Schumpeter)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6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4C00B-6761-C008-5EDD-BA2F19841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Nomaler et al., SCED </a:t>
            </a:r>
            <a:r>
              <a:rPr lang="en-US" dirty="0">
                <a:sym typeface="Wingdings" panose="05000000000000000000" pitchFamily="2" charset="2"/>
              </a:rPr>
              <a:t> new extended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9B5DB50-3FE1-4754-8D51-0A8200D740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We already had:</a:t>
                </a:r>
              </a:p>
              <a:p>
                <a:pPr lvl="1"/>
                <a:r>
                  <a:rPr lang="en-US" dirty="0"/>
                  <a:t>Supermultiplier: propensity to invest added to multiplier</a:t>
                </a:r>
              </a:p>
              <a:p>
                <a:pPr lvl="1"/>
                <a:r>
                  <a:rPr lang="en-US" dirty="0"/>
                  <a:t>Stock-flow-consistency: firm debt = financial household wealth </a:t>
                </a:r>
                <a:r>
                  <a:rPr lang="en-US" dirty="0">
                    <a:sym typeface="Wingdings" panose="05000000000000000000" pitchFamily="2" charset="2"/>
                  </a:rPr>
                  <a:t> autonomous consumption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Stabilization by consumption smoothing: Low (high) unemployment decreases (increases) consumption out of wealth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Semi-endogenous R&amp;D: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𝜏</m:t>
                    </m:r>
                  </m:oMath>
                </a14:m>
                <a:r>
                  <a:rPr lang="en-US" dirty="0"/>
                  <a:t> is the exogenous fraction of output invested in R&amp;D</a:t>
                </a:r>
              </a:p>
              <a:p>
                <a:r>
                  <a:rPr lang="en-US" dirty="0"/>
                  <a:t>We add: Endogenous functional income distribution: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𝜎</m:t>
                        </m:r>
                      </m:e>
                    </m:acc>
                    <m:r>
                      <a:rPr lang="en-GB" i="1"/>
                      <m:t>=</m:t>
                    </m:r>
                    <m:r>
                      <a:rPr lang="en-GB" i="1"/>
                      <m:t>𝜆</m:t>
                    </m:r>
                    <m:d>
                      <m:dPr>
                        <m:ctrlPr>
                          <a:rPr lang="en-GB" i="1"/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GB" i="1"/>
                            </m:ctrlPr>
                          </m:accPr>
                          <m:e>
                            <m:r>
                              <a:rPr lang="en-GB" i="1"/>
                              <m:t>𝑥</m:t>
                            </m:r>
                          </m:e>
                        </m:acc>
                        <m:r>
                          <a:rPr lang="en-GB" i="1"/>
                          <m:t>−</m:t>
                        </m:r>
                        <m:r>
                          <a:rPr lang="en-GB" i="1"/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share of wages in income,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firm debt / productive capital,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nl-NL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parameters</a:t>
                </a:r>
              </a:p>
              <a:p>
                <a:r>
                  <a:rPr lang="en-US" dirty="0"/>
                  <a:t>And add: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𝜏</m:t>
                        </m:r>
                      </m:e>
                    </m:acc>
                    <m:r>
                      <a:rPr lang="en-GB" i="1"/>
                      <m:t>=</m:t>
                    </m:r>
                    <m:r>
                      <a:rPr lang="en-GB" i="1"/>
                      <m:t>𝜍</m:t>
                    </m:r>
                    <m:d>
                      <m:dPr>
                        <m:ctrlPr>
                          <a:rPr lang="en-GB" i="1"/>
                        </m:ctrlPr>
                      </m:dPr>
                      <m:e>
                        <m:r>
                          <a:rPr lang="en-GB" i="1"/>
                          <m:t>𝜎</m:t>
                        </m:r>
                        <m:r>
                          <a:rPr lang="en-GB" i="1"/>
                          <m:t>−</m:t>
                        </m:r>
                        <m:acc>
                          <m:accPr>
                            <m:chr m:val="̅"/>
                            <m:ctrlPr>
                              <a:rPr lang="en-GB" i="1"/>
                            </m:ctrlPr>
                          </m:accPr>
                          <m:e>
                            <m:r>
                              <a:rPr lang="en-GB" i="1"/>
                              <m:t>𝜎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𝜍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parameters  </a:t>
                </a:r>
                <a:r>
                  <a:rPr lang="en-US" dirty="0"/>
                  <a:t>profit-motivated R&amp;D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59B5DB50-3FE1-4754-8D51-0A8200D740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74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45B1B7-8104-2A09-F1BA-AA72353E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has a stable steady state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E79BD3-1760-8583-F9D9-C85249358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6329680-B5BE-87A2-A4B0-749C1E62C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46" y="1327556"/>
            <a:ext cx="6635191" cy="55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9BD71-2B07-437F-D852-4AC83BF00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if we keep shocking the productivity of R&amp;D parameter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56BEDA-3252-DED7-C4A5-1FA908B2A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15751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get what looks like a multiplicity of waves…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381C3EB-1B46-A0B7-EF47-06B82E31C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423" y="1027906"/>
            <a:ext cx="6650279" cy="57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55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0E4BA6-A1E2-1D98-0245-0618973BF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08785" cy="1325563"/>
          </a:xfrm>
        </p:spPr>
        <p:txBody>
          <a:bodyPr/>
          <a:lstStyle/>
          <a:p>
            <a:r>
              <a:rPr lang="en-US" dirty="0"/>
              <a:t>The model as a band pass filter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E0BDFDE-D19D-E228-A699-3FAAAE2620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9742" y="3917852"/>
                <a:ext cx="5907537" cy="324384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Figure 3</a:t>
                </a:r>
                <a:r>
                  <a:rPr lang="en-US" dirty="0"/>
                  <a:t>. </a:t>
                </a:r>
                <a:r>
                  <a:rPr lang="en-US" dirty="0">
                    <a:highlight>
                      <a:srgbClr val="FFFF00"/>
                    </a:highlight>
                  </a:rPr>
                  <a:t>Power spectra for Monte Carlo </a:t>
                </a:r>
                <a:r>
                  <a:rPr lang="en-US" dirty="0"/>
                  <a:t>experiment (100 random seeds) with parameters set to </a:t>
                </a:r>
                <a14:m>
                  <m:oMath xmlns:m="http://schemas.openxmlformats.org/officeDocument/2006/math">
                    <m:r>
                      <a:rPr lang="en-GB" i="1"/>
                      <m:t>𝜇</m:t>
                    </m:r>
                    <m:r>
                      <a:rPr lang="en-GB" i="1"/>
                      <m:t>=0.8, </m:t>
                    </m:r>
                    <m:r>
                      <a:rPr lang="en-GB" i="1"/>
                      <m:t>𝛾</m:t>
                    </m:r>
                    <m:r>
                      <a:rPr lang="en-GB" i="1"/>
                      <m:t>=0.1, </m:t>
                    </m:r>
                    <m:r>
                      <a:rPr lang="en-GB" i="1"/>
                      <m:t>𝑐</m:t>
                    </m:r>
                    <m:r>
                      <a:rPr lang="en-GB" i="1"/>
                      <m:t>=0.65, </m:t>
                    </m:r>
                    <m:r>
                      <a:rPr lang="en-GB" i="1"/>
                      <m:t>𝜈</m:t>
                    </m:r>
                    <m:r>
                      <a:rPr lang="en-GB" i="1"/>
                      <m:t>=2, </m:t>
                    </m:r>
                    <m:r>
                      <a:rPr lang="en-GB" i="1"/>
                      <m:t>𝛿</m:t>
                    </m:r>
                    <m:r>
                      <a:rPr lang="en-GB" i="1"/>
                      <m:t>=0.05, </m:t>
                    </m:r>
                    <m:acc>
                      <m:accPr>
                        <m:chr m:val="̅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𝐸</m:t>
                        </m:r>
                      </m:e>
                    </m:acc>
                    <m:r>
                      <a:rPr lang="en-GB" i="1"/>
                      <m:t>=0.95, </m:t>
                    </m:r>
                    <m:r>
                      <a:rPr lang="en-GB" i="1"/>
                      <m:t>𝜄</m:t>
                    </m:r>
                    <m:r>
                      <a:rPr lang="en-GB" i="1"/>
                      <m:t>=2, </m:t>
                    </m:r>
                    <m:acc>
                      <m:accPr>
                        <m:chr m:val="̅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𝑥</m:t>
                        </m:r>
                      </m:e>
                    </m:acc>
                    <m:r>
                      <a:rPr lang="en-GB" i="1"/>
                      <m:t>=0.45, </m:t>
                    </m:r>
                    <m:acc>
                      <m:accPr>
                        <m:chr m:val="̅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𝜎</m:t>
                        </m:r>
                      </m:e>
                    </m:acc>
                    <m:r>
                      <a:rPr lang="en-GB" i="1"/>
                      <m:t>=0.8, </m:t>
                    </m:r>
                    <m:r>
                      <a:rPr lang="en-GB" i="1"/>
                      <m:t>𝜆</m:t>
                    </m:r>
                    <m:r>
                      <a:rPr lang="en-GB" i="1"/>
                      <m:t>=0.034, </m:t>
                    </m:r>
                    <m:r>
                      <a:rPr lang="en-GB" i="1"/>
                      <m:t>𝜍</m:t>
                    </m:r>
                    <m:r>
                      <a:rPr lang="en-GB" i="1"/>
                      <m:t>=0.034, </m:t>
                    </m:r>
                    <m:acc>
                      <m:accPr>
                        <m:chr m:val="̅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𝜌</m:t>
                        </m:r>
                      </m:e>
                    </m:acc>
                    <m:r>
                      <a:rPr lang="en-GB" i="1"/>
                      <m:t>=0.01,</m:t>
                    </m:r>
                    <m:acc>
                      <m:accPr>
                        <m:chr m:val="̅"/>
                        <m:ctrlPr>
                          <a:rPr lang="en-GB" i="1"/>
                        </m:ctrlPr>
                      </m:accPr>
                      <m:e>
                        <m:r>
                          <a:rPr lang="en-GB" i="1"/>
                          <m:t>𝜑</m:t>
                        </m:r>
                      </m:e>
                    </m:acc>
                    <m:r>
                      <a:rPr lang="en-GB" i="1"/>
                      <m:t>=0.07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/>
                        </m:ctrlPr>
                      </m:sSubPr>
                      <m:e>
                        <m:r>
                          <a:rPr lang="en-GB" i="1"/>
                          <m:t>𝜔</m:t>
                        </m:r>
                      </m:e>
                      <m:sub>
                        <m:r>
                          <a:rPr lang="en-GB" i="1"/>
                          <m:t>𝑡</m:t>
                        </m:r>
                      </m:sub>
                    </m:sSub>
                    <m:r>
                      <a:rPr lang="en-GB" i="1"/>
                      <m:t>=</m:t>
                    </m:r>
                    <m:sSub>
                      <m:sSubPr>
                        <m:ctrlPr>
                          <a:rPr lang="en-GB" i="1"/>
                        </m:ctrlPr>
                      </m:sSubPr>
                      <m:e>
                        <m:r>
                          <a:rPr lang="en-GB" i="1"/>
                          <m:t>𝜀</m:t>
                        </m:r>
                      </m:e>
                      <m:sub>
                        <m:r>
                          <a:rPr lang="en-GB" i="1"/>
                          <m:t>𝑡</m:t>
                        </m:r>
                      </m:sub>
                    </m:sSub>
                    <m:r>
                      <a:rPr lang="en-GB" i="1"/>
                      <m:t>×</m:t>
                    </m:r>
                    <m:f>
                      <m:fPr>
                        <m:type m:val="lin"/>
                        <m:ctrlPr>
                          <a:rPr lang="en-GB" i="1"/>
                        </m:ctrlPr>
                      </m:fPr>
                      <m:num>
                        <m:d>
                          <m:dPr>
                            <m:ctrlPr>
                              <a:rPr lang="en-GB" i="1"/>
                            </m:ctrlPr>
                          </m:dPr>
                          <m:e>
                            <m:r>
                              <a:rPr lang="en-GB" i="1"/>
                              <m:t>𝛼</m:t>
                            </m:r>
                            <m:r>
                              <a:rPr lang="en-GB" i="1"/>
                              <m:t>+</m:t>
                            </m:r>
                            <m:r>
                              <a:rPr lang="en-GB" i="1"/>
                              <m:t>𝛽</m:t>
                            </m:r>
                          </m:e>
                        </m:d>
                      </m:num>
                      <m:den>
                        <m:r>
                          <a:rPr lang="en-GB" i="1"/>
                          <m:t>𝛼</m:t>
                        </m:r>
                      </m:den>
                    </m:f>
                  </m:oMath>
                </a14:m>
                <a:r>
                  <a:rPr lang="en-US" dirty="0"/>
                  <a:t> every 4</a:t>
                </a:r>
                <a:r>
                  <a:rPr lang="en-US" baseline="30000" dirty="0"/>
                  <a:t>th</a:t>
                </a:r>
                <a:r>
                  <a:rPr lang="en-US" dirty="0"/>
                  <a:t> period and no changes in </a:t>
                </a:r>
                <a14:m>
                  <m:oMath xmlns:m="http://schemas.openxmlformats.org/officeDocument/2006/math">
                    <m:r>
                      <a:rPr lang="en-GB" i="1"/>
                      <m:t>𝜑</m:t>
                    </m:r>
                  </m:oMath>
                </a14:m>
                <a:r>
                  <a:rPr lang="en-US" dirty="0"/>
                  <a:t> occur in other periods,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/>
                        </m:ctrlPr>
                      </m:sSubPr>
                      <m:e>
                        <m:r>
                          <a:rPr lang="en-GB" i="1"/>
                          <m:t>𝜀</m:t>
                        </m:r>
                      </m:e>
                      <m:sub>
                        <m:r>
                          <a:rPr lang="en-GB" i="1"/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drawn from a beta distribution with </a:t>
                </a:r>
                <a14:m>
                  <m:oMath xmlns:m="http://schemas.openxmlformats.org/officeDocument/2006/math">
                    <m:r>
                      <a:rPr lang="en-GB" i="1"/>
                      <m:t>𝛼</m:t>
                    </m:r>
                    <m:r>
                      <a:rPr lang="en-GB" i="1"/>
                      <m:t>=</m:t>
                    </m:r>
                    <m:r>
                      <a:rPr lang="en-GB" i="1"/>
                      <m:t>𝛽</m:t>
                    </m:r>
                    <m:r>
                      <a:rPr lang="en-GB" i="1"/>
                      <m:t>=2</m:t>
                    </m:r>
                  </m:oMath>
                </a14:m>
                <a:r>
                  <a:rPr lang="en-US" dirty="0"/>
                  <a:t>. Horizontal axis of each figure indicates cycle length (1 full cycle per indicated value), and the vertical axis indicates power related to the frequency. </a:t>
                </a:r>
                <a:r>
                  <a:rPr lang="en-US" dirty="0">
                    <a:solidFill>
                      <a:srgbClr val="FF0000"/>
                    </a:solidFill>
                  </a:rPr>
                  <a:t>Red curves (on righthand side axis) indicate the power spectrum of the random disturbance term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blue curves (lefthand side axis) indicate the power spectrum of the variable</a:t>
                </a:r>
                <a:r>
                  <a:rPr lang="en-US" dirty="0"/>
                  <a:t>. Variable labeling is as follows: u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𝑢</m:t>
                    </m:r>
                  </m:oMath>
                </a14:m>
                <a:r>
                  <a:rPr lang="en-US" dirty="0"/>
                  <a:t>, h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h</m:t>
                    </m:r>
                  </m:oMath>
                </a14:m>
                <a:r>
                  <a:rPr lang="en-US" dirty="0"/>
                  <a:t>, e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𝐸</m:t>
                    </m:r>
                  </m:oMath>
                </a14:m>
                <a:r>
                  <a:rPr lang="en-US" dirty="0"/>
                  <a:t>, z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𝜁</m:t>
                    </m:r>
                  </m:oMath>
                </a14:m>
                <a:r>
                  <a:rPr lang="en-US" dirty="0"/>
                  <a:t>, x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𝑥</m:t>
                    </m:r>
                  </m:oMath>
                </a14:m>
                <a:r>
                  <a:rPr lang="en-US" dirty="0"/>
                  <a:t>, s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1−</m:t>
                    </m:r>
                    <m:r>
                      <a:rPr lang="en-GB" i="1"/>
                      <m:t>𝑐</m:t>
                    </m:r>
                  </m:oMath>
                </a14:m>
                <a:r>
                  <a:rPr lang="en-US" dirty="0"/>
                  <a:t>, r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/>
                      <m:t>𝜏</m:t>
                    </m:r>
                  </m:oMath>
                </a14:m>
                <a:r>
                  <a:rPr lang="en-US" dirty="0"/>
                  <a:t>, f </a:t>
                </a:r>
                <a:r>
                  <a:rPr lang="en-US" dirty="0">
                    <a:sym typeface="Wingdings" panose="05000000000000000000" pitchFamily="2" charset="2"/>
                  </a:rPr>
                  <a:t>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/>
                      <m:t>Φ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DE0BDFDE-D19D-E228-A699-3FAAAE2620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9742" y="3917852"/>
                <a:ext cx="5907537" cy="3243849"/>
              </a:xfrm>
              <a:blipFill>
                <a:blip r:embed="rId2"/>
                <a:stretch>
                  <a:fillRect l="-825" t="-3008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CACD3323-E433-F434-D453-31ECCB04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915"/>
          <a:stretch>
            <a:fillRect/>
          </a:stretch>
        </p:blipFill>
        <p:spPr>
          <a:xfrm>
            <a:off x="5779953" y="9657"/>
            <a:ext cx="6811189" cy="684834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6D59D77-4573-D8EC-3248-A5FA30FF7378}"/>
              </a:ext>
            </a:extLst>
          </p:cNvPr>
          <p:cNvSpPr txBox="1"/>
          <p:nvPr/>
        </p:nvSpPr>
        <p:spPr>
          <a:xfrm>
            <a:off x="569741" y="1690688"/>
            <a:ext cx="5907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feed the model with disturbances that are white noise covering waves of all lengths &gt; 4 periods (red lines), but each variable only tunes into specific (mostly mid-length) fluctuations</a:t>
            </a:r>
          </a:p>
        </p:txBody>
      </p:sp>
    </p:spTree>
    <p:extLst>
      <p:ext uri="{BB962C8B-B14F-4D97-AF65-F5344CB8AC3E}">
        <p14:creationId xmlns:p14="http://schemas.microsoft.com/office/powerpoint/2010/main" val="225281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0A2A9-5F10-11C0-5A4B-EED13258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are the resonant frequencies?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6A3D89-6681-713A-76A7-7CEE0414E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Complex eigenvalues of the Jacobian at the steady state correspond to oscillatory modes of the model, e.g.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the numerical values of the parameters that we tested, there are usually two (and sometimes just one) oscillatory modes (4 or 2 imaginary eigenvalues)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236B5B5-6F60-0807-5776-A72B9C5980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252" r="36622"/>
          <a:stretch>
            <a:fillRect/>
          </a:stretch>
        </p:blipFill>
        <p:spPr>
          <a:xfrm>
            <a:off x="3740835" y="2882118"/>
            <a:ext cx="3145375" cy="1167892"/>
          </a:xfrm>
          <a:prstGeom prst="rect">
            <a:avLst/>
          </a:prstGeom>
        </p:spPr>
      </p:pic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8A9A573-69D6-1A8A-05F8-853B8A7F6C44}"/>
              </a:ext>
            </a:extLst>
          </p:cNvPr>
          <p:cNvSpPr/>
          <p:nvPr/>
        </p:nvSpPr>
        <p:spPr>
          <a:xfrm>
            <a:off x="3842917" y="2882118"/>
            <a:ext cx="1240972" cy="1011863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7DEB5D5-AC0D-20E0-5475-1055BE3BF5A3}"/>
              </a:ext>
            </a:extLst>
          </p:cNvPr>
          <p:cNvSpPr txBox="1"/>
          <p:nvPr/>
        </p:nvSpPr>
        <p:spPr>
          <a:xfrm>
            <a:off x="887528" y="3110317"/>
            <a:ext cx="24548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The real parts indicate how fast a disturbance dies out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B6DB368-A129-2BC9-498F-40307BA3EF4B}"/>
              </a:ext>
            </a:extLst>
          </p:cNvPr>
          <p:cNvCxnSpPr/>
          <p:nvPr/>
        </p:nvCxnSpPr>
        <p:spPr>
          <a:xfrm flipH="1">
            <a:off x="3404875" y="3350985"/>
            <a:ext cx="323557" cy="78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B7202D29-D20B-88D4-EA7C-65877DA19717}"/>
              </a:ext>
            </a:extLst>
          </p:cNvPr>
          <p:cNvSpPr/>
          <p:nvPr/>
        </p:nvSpPr>
        <p:spPr>
          <a:xfrm>
            <a:off x="5312428" y="2882118"/>
            <a:ext cx="970440" cy="1072662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9C377DB3-ABC4-298C-B85E-8B740871413A}"/>
              </a:ext>
            </a:extLst>
          </p:cNvPr>
          <p:cNvCxnSpPr>
            <a:cxnSpLocks/>
          </p:cNvCxnSpPr>
          <p:nvPr/>
        </p:nvCxnSpPr>
        <p:spPr>
          <a:xfrm>
            <a:off x="6320279" y="3328768"/>
            <a:ext cx="113186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E4BD0D52-B069-0E30-2B73-51B21C04FD38}"/>
              </a:ext>
            </a:extLst>
          </p:cNvPr>
          <p:cNvSpPr txBox="1"/>
          <p:nvPr/>
        </p:nvSpPr>
        <p:spPr>
          <a:xfrm>
            <a:off x="7514676" y="2754451"/>
            <a:ext cx="264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l-GR" dirty="0"/>
              <a:t>π</a:t>
            </a:r>
            <a:r>
              <a:rPr lang="nl-NL" dirty="0"/>
              <a:t>/</a:t>
            </a:r>
            <a:r>
              <a:rPr lang="nl-NL" dirty="0" err="1"/>
              <a:t>imaginary</a:t>
            </a:r>
            <a:r>
              <a:rPr lang="nl-NL" dirty="0"/>
              <a:t> part is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cycle</a:t>
            </a:r>
            <a:r>
              <a:rPr lang="nl-NL" dirty="0"/>
              <a:t> </a:t>
            </a:r>
            <a:r>
              <a:rPr lang="nl-NL" dirty="0" err="1"/>
              <a:t>length</a:t>
            </a:r>
            <a:r>
              <a:rPr lang="nl-NL" dirty="0"/>
              <a:t> of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oscillatory</a:t>
            </a:r>
            <a:r>
              <a:rPr lang="nl-NL" dirty="0"/>
              <a:t> mode, in </a:t>
            </a:r>
            <a:r>
              <a:rPr lang="nl-NL" dirty="0" err="1"/>
              <a:t>this</a:t>
            </a:r>
            <a:r>
              <a:rPr lang="nl-NL" dirty="0"/>
              <a:t> case 61 and 106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50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DC3B6E-84B1-C2A3-CB8A-076B8369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0724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The oscillatory modes for 6,250 parameter sets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51A99BB-9DC3-C8FE-D031-66A4E6E6D9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409685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Figure 4</a:t>
                </a:r>
                <a:r>
                  <a:rPr lang="en-US" dirty="0"/>
                  <a:t>. Real parts and transformed imaginary parts of eigenvalues in the grid-sweep of parameter space. </a:t>
                </a:r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Blue dots indicate the total set of 12,500 oscillatory modes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red dots are for eigenvalues of the base parameter set.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E5D70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Yellow dots </a:t>
                </a:r>
                <a:r>
                  <a:rPr lang="en-US" dirty="0"/>
                  <a:t>are for that parameter set but </a:t>
                </a:r>
                <a14:m>
                  <m:oMath xmlns:m="http://schemas.openxmlformats.org/officeDocument/2006/math">
                    <m:r>
                      <a:rPr lang="en-GB" i="1"/>
                      <m:t>𝜑</m:t>
                    </m:r>
                  </m:oMath>
                </a14:m>
                <a:r>
                  <a:rPr lang="en-US" dirty="0"/>
                  <a:t> replaced by 0.014 (</a:t>
                </a:r>
                <a:r>
                  <a:rPr lang="en-US" dirty="0">
                    <a:solidFill>
                      <a:srgbClr val="E5D70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representing a random disturbance resulting in low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E5D70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𝜑</m:t>
                    </m:r>
                  </m:oMath>
                </a14:m>
                <a:r>
                  <a:rPr lang="en-US" dirty="0"/>
                  <a:t>), and 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purple dots </a:t>
                </a:r>
                <a:r>
                  <a:rPr lang="en-US" dirty="0"/>
                  <a:t>replace </a:t>
                </a:r>
                <a14:m>
                  <m:oMath xmlns:m="http://schemas.openxmlformats.org/officeDocument/2006/math">
                    <m:r>
                      <a:rPr lang="en-GB" i="1"/>
                      <m:t>𝜑</m:t>
                    </m:r>
                  </m:oMath>
                </a14:m>
                <a:r>
                  <a:rPr lang="en-US" dirty="0"/>
                  <a:t> by 0.14 (</a:t>
                </a:r>
                <a:r>
                  <a:rPr lang="en-US" dirty="0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representing a random disturbance resulting in high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m:t>𝜑</m:t>
                    </m:r>
                  </m:oMath>
                </a14:m>
                <a:r>
                  <a:rPr lang="en-US" dirty="0"/>
                  <a:t>).</a:t>
                </a:r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Tijdelijke aanduiding voor inhoud 2">
                <a:extLst>
                  <a:ext uri="{FF2B5EF4-FFF2-40B4-BE49-F238E27FC236}">
                    <a16:creationId xmlns:a16="http://schemas.microsoft.com/office/drawing/2014/main" id="{651A99BB-9DC3-C8FE-D031-66A4E6E6D9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409685" cy="4351338"/>
              </a:xfrm>
              <a:blipFill>
                <a:blip r:embed="rId2"/>
                <a:stretch>
                  <a:fillRect l="-2142" t="-2801" r="-281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fbeelding 4">
            <a:extLst>
              <a:ext uri="{FF2B5EF4-FFF2-40B4-BE49-F238E27FC236}">
                <a16:creationId xmlns:a16="http://schemas.microsoft.com/office/drawing/2014/main" id="{0D7A51C5-7AF7-8E21-ACEB-AE67266BD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885" y="766054"/>
            <a:ext cx="5944115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401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744</Words>
  <Application>Microsoft Office PowerPoint</Application>
  <PresentationFormat>Breedbeeld</PresentationFormat>
  <Paragraphs>42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Cambria Math</vt:lpstr>
      <vt:lpstr>Wingdings</vt:lpstr>
      <vt:lpstr>Kantoorthema</vt:lpstr>
      <vt:lpstr>Business cycles and disequilibrium in a simple Schumpeter-Keynes model</vt:lpstr>
      <vt:lpstr>Schumpeter’s multiplicity of fluctuations</vt:lpstr>
      <vt:lpstr>The aims of our paper</vt:lpstr>
      <vt:lpstr>Nomaler et al., SCED  new extended model</vt:lpstr>
      <vt:lpstr>The model has a stable steady state</vt:lpstr>
      <vt:lpstr>But if we keep shocking the productivity of R&amp;D parameter</vt:lpstr>
      <vt:lpstr>The model as a band pass filter</vt:lpstr>
      <vt:lpstr>Which are the resonant frequencies?</vt:lpstr>
      <vt:lpstr>The oscillatory modes for 6,250 parameter sets</vt:lpstr>
      <vt:lpstr>Monte Carlo varying parameter λ (adjustment speed of functional income distribution)</vt:lpstr>
      <vt:lpstr>Conclusions and 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Verspagen, Bart (MERIT)</dc:creator>
  <cp:lastModifiedBy>Verspagen, Bart (MERIT)</cp:lastModifiedBy>
  <cp:revision>5</cp:revision>
  <dcterms:created xsi:type="dcterms:W3CDTF">2026-06-30T07:30:09Z</dcterms:created>
  <dcterms:modified xsi:type="dcterms:W3CDTF">2026-06-30T09:25:00Z</dcterms:modified>
</cp:coreProperties>
</file>